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6" r:id="rId2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A0A0"/>
    <a:srgbClr val="D19A2A"/>
    <a:srgbClr val="174893"/>
    <a:srgbClr val="E3002A"/>
    <a:srgbClr val="16458E"/>
    <a:srgbClr val="005DB9"/>
    <a:srgbClr val="170C66"/>
    <a:srgbClr val="B0AEB5"/>
    <a:srgbClr val="F175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7" d="100"/>
          <a:sy n="87" d="100"/>
        </p:scale>
        <p:origin x="24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E69935-8324-4934-96D6-2AB90EDBAA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CCFCD3-601C-4530-80A4-2149CD8A10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C6F18A-E591-4BF0-A9C5-0E931275D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B448-300A-457A-9FD8-02A1691477BF}" type="datetimeFigureOut">
              <a:rPr lang="es-CR" smtClean="0"/>
              <a:t>18/06/2024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C14036-8B2C-4E42-8584-F3EE5981F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1606DD-42D7-4D78-822D-FB58603DD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FC676-D85B-4D85-8DC7-D5B73FC3C00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08684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9F3CD3-0A6A-4DAA-B1B8-6C7E1E3A3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A47164E-DCF6-481D-998B-760B7E117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474D44-C439-4CED-BA2C-4CB04F060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B448-300A-457A-9FD8-02A1691477BF}" type="datetimeFigureOut">
              <a:rPr lang="es-CR" smtClean="0"/>
              <a:t>18/06/2024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4C3182-2E15-4214-9260-2EB0FB5F9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177C9C-5016-4964-A97C-DD835B2BF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FC676-D85B-4D85-8DC7-D5B73FC3C00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78431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5B00455-A689-4CE7-8747-F586493FE9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ABC0144-AD57-4836-B370-12F5B06620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BCD644-63CD-4B94-AB5C-0A945732F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B448-300A-457A-9FD8-02A1691477BF}" type="datetimeFigureOut">
              <a:rPr lang="es-CR" smtClean="0"/>
              <a:t>18/06/2024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710E58-9C26-4609-95A2-245A3ED33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34C8FB-6D50-40A2-A2C5-FD947CC9D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FC676-D85B-4D85-8DC7-D5B73FC3C00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74849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B895E-D057-4CC1-8850-0E8D3A811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946BE9-BDB2-452D-A4E3-C889607BC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3DFAD0-8DD6-4FBA-BEBA-AD29CA784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B448-300A-457A-9FD8-02A1691477BF}" type="datetimeFigureOut">
              <a:rPr lang="es-CR" smtClean="0"/>
              <a:t>18/06/2024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D76C6D-3C5F-4650-8C3D-3DC7FB28C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D6CD22-A60F-4C7E-BDE0-C3FE91103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FC676-D85B-4D85-8DC7-D5B73FC3C00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2067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C9F5A7-C5E3-4328-B2AC-B4CF1D5E7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C0A681-3879-41A2-8195-5AE141CA2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937E14-ABF0-4BE4-B65F-FB075EE7D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B448-300A-457A-9FD8-02A1691477BF}" type="datetimeFigureOut">
              <a:rPr lang="es-CR" smtClean="0"/>
              <a:t>18/06/2024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F1F565-8F16-41AC-815D-90D4A973B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8EAFFF-BF5B-4375-8E6C-2F65CDF58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FC676-D85B-4D85-8DC7-D5B73FC3C00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70121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2DAA3E-744E-4BAF-9E6A-09BBE1738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FA7947-2AD2-470F-A4FF-A511D0A4B3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BC210BF-3B72-4191-9BBD-1488E0F525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C39D5C0-F397-45A7-8529-7D275DAA0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B448-300A-457A-9FD8-02A1691477BF}" type="datetimeFigureOut">
              <a:rPr lang="es-CR" smtClean="0"/>
              <a:t>18/06/2024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2D326A5-9D02-4D1C-A540-1B4394756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21ECDC-55DC-47C9-B702-64774DCFA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FC676-D85B-4D85-8DC7-D5B73FC3C00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7547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62488A-9ECC-4A56-9338-979377765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D5D3EB-CCCC-43C0-87B2-0BFC150C0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EFF2743-6956-4924-BFF9-095B4E02AB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9886B30-0D32-462D-B8CB-97947647B7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3623D40-542F-422F-B2B5-44F7D2A0B0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6856871-1FDA-477B-A0B1-0B7ECF3BC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B448-300A-457A-9FD8-02A1691477BF}" type="datetimeFigureOut">
              <a:rPr lang="es-CR" smtClean="0"/>
              <a:t>18/06/2024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672CB39-D1E9-4748-8DCA-2DAF3A540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5BE2921-2A58-4C79-9896-EF30D20AC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FC676-D85B-4D85-8DC7-D5B73FC3C00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01435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0FD967-30E2-4A99-AED0-D2322B9A3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475A0B1-7588-4278-B2E8-683AFE14A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B448-300A-457A-9FD8-02A1691477BF}" type="datetimeFigureOut">
              <a:rPr lang="es-CR" smtClean="0"/>
              <a:t>18/06/2024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0341F66-E2BF-426F-8748-91585CB77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CEEAFFF-AE68-4E7F-9250-3A96DDE06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FC676-D85B-4D85-8DC7-D5B73FC3C00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80418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9F3F6AF-7EA0-4FA5-9C00-496D3502D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B448-300A-457A-9FD8-02A1691477BF}" type="datetimeFigureOut">
              <a:rPr lang="es-CR" smtClean="0"/>
              <a:t>18/06/2024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3E3AAEF-C84F-42F6-88CB-39E0294A3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CE8A5CD-AF6C-4B96-85F5-6C197761B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FC676-D85B-4D85-8DC7-D5B73FC3C00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35137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B8D3FC-10F3-4FDA-B239-D8C485004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39E4B8-EB63-437E-820D-8DCF74198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71A91D-9006-41CC-A53C-6CE2D9FDE0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E47CC1F-7AF4-4678-B0D7-5F717471A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B448-300A-457A-9FD8-02A1691477BF}" type="datetimeFigureOut">
              <a:rPr lang="es-CR" smtClean="0"/>
              <a:t>18/06/2024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C4E47B-5146-4F18-85B1-DAA3A8790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CAFCA9-CA65-44B7-880C-4D071B834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FC676-D85B-4D85-8DC7-D5B73FC3C00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22909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A316EB-2DD9-4D4B-914E-2C3BF9178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29A0E62-FE4E-452B-A91A-25DA135E6E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54F376F-9D2B-44B2-8703-53C67D470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39DC80-9EF1-4875-B323-507E08D1F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B448-300A-457A-9FD8-02A1691477BF}" type="datetimeFigureOut">
              <a:rPr lang="es-CR" smtClean="0"/>
              <a:t>18/06/2024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3707DB-6DA0-45E1-9033-BE2AAA4E4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E7B997-5012-475B-B1EF-2F5CE129F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FC676-D85B-4D85-8DC7-D5B73FC3C00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92373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61915E2-A1D6-4791-9E89-F11FECCF5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9990CF-E15B-4A04-82C2-7FA52A873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F77DDF-4C6B-41E8-8419-B7603834C3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5B448-300A-457A-9FD8-02A1691477BF}" type="datetimeFigureOut">
              <a:rPr lang="es-CR" smtClean="0"/>
              <a:t>18/06/2024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217ABD-0DF6-4924-A698-C1304BB3B6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489DBF-C8D9-45A4-B7E8-60D3535EF7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FC676-D85B-4D85-8DC7-D5B73FC3C00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69126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881564FF-C25C-41FD-99D3-739A8DC0B239}"/>
              </a:ext>
            </a:extLst>
          </p:cNvPr>
          <p:cNvCxnSpPr>
            <a:cxnSpLocks/>
          </p:cNvCxnSpPr>
          <p:nvPr/>
        </p:nvCxnSpPr>
        <p:spPr>
          <a:xfrm>
            <a:off x="1075219" y="685711"/>
            <a:ext cx="10583381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F9729C90-6409-4684-A8C0-ECD3E38CD917}"/>
              </a:ext>
            </a:extLst>
          </p:cNvPr>
          <p:cNvSpPr/>
          <p:nvPr/>
        </p:nvSpPr>
        <p:spPr>
          <a:xfrm>
            <a:off x="-1" y="0"/>
            <a:ext cx="420207" cy="6858000"/>
          </a:xfrm>
          <a:prstGeom prst="rect">
            <a:avLst/>
          </a:prstGeom>
          <a:solidFill>
            <a:srgbClr val="97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7596CA55-6371-4362-AB57-53FBD8B0E007}"/>
              </a:ext>
            </a:extLst>
          </p:cNvPr>
          <p:cNvSpPr/>
          <p:nvPr/>
        </p:nvSpPr>
        <p:spPr>
          <a:xfrm>
            <a:off x="411475" y="0"/>
            <a:ext cx="178155" cy="6858000"/>
          </a:xfrm>
          <a:prstGeom prst="rect">
            <a:avLst/>
          </a:prstGeom>
          <a:solidFill>
            <a:srgbClr val="A0A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8FC248F7-E6F9-44D1-87DE-8308CCAA2729}"/>
              </a:ext>
            </a:extLst>
          </p:cNvPr>
          <p:cNvSpPr/>
          <p:nvPr/>
        </p:nvSpPr>
        <p:spPr>
          <a:xfrm>
            <a:off x="593024" y="0"/>
            <a:ext cx="178156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graphicFrame>
        <p:nvGraphicFramePr>
          <p:cNvPr id="23" name="Tabla 22">
            <a:extLst>
              <a:ext uri="{FF2B5EF4-FFF2-40B4-BE49-F238E27FC236}">
                <a16:creationId xmlns:a16="http://schemas.microsoft.com/office/drawing/2014/main" id="{7CE66401-B231-4552-8B02-A1B405F10B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268050"/>
              </p:ext>
            </p:extLst>
          </p:nvPr>
        </p:nvGraphicFramePr>
        <p:xfrm>
          <a:off x="1278360" y="1690662"/>
          <a:ext cx="9635280" cy="4624846"/>
        </p:xfrm>
        <a:graphic>
          <a:graphicData uri="http://schemas.openxmlformats.org/drawingml/2006/table">
            <a:tbl>
              <a:tblPr/>
              <a:tblGrid>
                <a:gridCol w="1189055">
                  <a:extLst>
                    <a:ext uri="{9D8B030D-6E8A-4147-A177-3AD203B41FA5}">
                      <a16:colId xmlns:a16="http://schemas.microsoft.com/office/drawing/2014/main" val="4070979644"/>
                    </a:ext>
                  </a:extLst>
                </a:gridCol>
                <a:gridCol w="1473103">
                  <a:extLst>
                    <a:ext uri="{9D8B030D-6E8A-4147-A177-3AD203B41FA5}">
                      <a16:colId xmlns:a16="http://schemas.microsoft.com/office/drawing/2014/main" val="3584286548"/>
                    </a:ext>
                  </a:extLst>
                </a:gridCol>
                <a:gridCol w="989950">
                  <a:extLst>
                    <a:ext uri="{9D8B030D-6E8A-4147-A177-3AD203B41FA5}">
                      <a16:colId xmlns:a16="http://schemas.microsoft.com/office/drawing/2014/main" val="2622341447"/>
                    </a:ext>
                  </a:extLst>
                </a:gridCol>
                <a:gridCol w="989950">
                  <a:extLst>
                    <a:ext uri="{9D8B030D-6E8A-4147-A177-3AD203B41FA5}">
                      <a16:colId xmlns:a16="http://schemas.microsoft.com/office/drawing/2014/main" val="3293503266"/>
                    </a:ext>
                  </a:extLst>
                </a:gridCol>
                <a:gridCol w="762529">
                  <a:extLst>
                    <a:ext uri="{9D8B030D-6E8A-4147-A177-3AD203B41FA5}">
                      <a16:colId xmlns:a16="http://schemas.microsoft.com/office/drawing/2014/main" val="1574153461"/>
                    </a:ext>
                  </a:extLst>
                </a:gridCol>
                <a:gridCol w="1070214">
                  <a:extLst>
                    <a:ext uri="{9D8B030D-6E8A-4147-A177-3AD203B41FA5}">
                      <a16:colId xmlns:a16="http://schemas.microsoft.com/office/drawing/2014/main" val="542018370"/>
                    </a:ext>
                  </a:extLst>
                </a:gridCol>
                <a:gridCol w="1197527">
                  <a:extLst>
                    <a:ext uri="{9D8B030D-6E8A-4147-A177-3AD203B41FA5}">
                      <a16:colId xmlns:a16="http://schemas.microsoft.com/office/drawing/2014/main" val="1841686108"/>
                    </a:ext>
                  </a:extLst>
                </a:gridCol>
                <a:gridCol w="946248">
                  <a:extLst>
                    <a:ext uri="{9D8B030D-6E8A-4147-A177-3AD203B41FA5}">
                      <a16:colId xmlns:a16="http://schemas.microsoft.com/office/drawing/2014/main" val="3718241873"/>
                    </a:ext>
                  </a:extLst>
                </a:gridCol>
                <a:gridCol w="1016704">
                  <a:extLst>
                    <a:ext uri="{9D8B030D-6E8A-4147-A177-3AD203B41FA5}">
                      <a16:colId xmlns:a16="http://schemas.microsoft.com/office/drawing/2014/main" val="3178905886"/>
                    </a:ext>
                  </a:extLst>
                </a:gridCol>
              </a:tblGrid>
              <a:tr h="760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r>
                        <a:rPr lang="es-C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ova" panose="020B0504020202020204" pitchFamily="34" charset="0"/>
                        </a:rPr>
                        <a:t>Deuda</a:t>
                      </a: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r>
                        <a:rPr lang="es-C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ova" panose="020B0504020202020204" pitchFamily="34" charset="0"/>
                        </a:rPr>
                        <a:t>Tipo</a:t>
                      </a: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r>
                        <a:rPr lang="es-C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ova" panose="020B0504020202020204" pitchFamily="34" charset="0"/>
                        </a:rPr>
                        <a:t>Monto</a:t>
                      </a: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r>
                        <a:rPr lang="es-C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ova" panose="020B0504020202020204" pitchFamily="34" charset="0"/>
                        </a:rPr>
                        <a:t>Saldo</a:t>
                      </a: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r>
                        <a:rPr lang="es-C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ova" panose="020B0504020202020204" pitchFamily="34" charset="0"/>
                        </a:rPr>
                        <a:t>Tasa mensual</a:t>
                      </a: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ova" panose="020B0504020202020204" pitchFamily="34" charset="0"/>
                        </a:rPr>
                        <a:t>Cuota (pago mensual)</a:t>
                      </a: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r>
                        <a:rPr lang="es-C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ova" panose="020B0504020202020204" pitchFamily="34" charset="0"/>
                        </a:rPr>
                        <a:t>Última amortización</a:t>
                      </a: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r>
                        <a:rPr lang="es-C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ova" panose="020B0504020202020204" pitchFamily="34" charset="0"/>
                        </a:rPr>
                        <a:t>Último interés</a:t>
                      </a: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ctr"/>
                      <a:r>
                        <a:rPr lang="es-CR" sz="14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 Nova" panose="020B0504020202020204" pitchFamily="34" charset="0"/>
                          <a:ea typeface="+mn-ea"/>
                          <a:cs typeface="+mn-cs"/>
                        </a:rPr>
                        <a:t>Cuotas totales y  cubiertas</a:t>
                      </a: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613883"/>
                  </a:ext>
                </a:extLst>
              </a:tr>
              <a:tr h="7251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l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374131"/>
                  </a:ext>
                </a:extLst>
              </a:tr>
              <a:tr h="672792">
                <a:tc>
                  <a:txBody>
                    <a:bodyPr/>
                    <a:lstStyle/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639065"/>
                  </a:ext>
                </a:extLst>
              </a:tr>
              <a:tr h="6727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0235823"/>
                  </a:ext>
                </a:extLst>
              </a:tr>
              <a:tr h="6727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4545514"/>
                  </a:ext>
                </a:extLst>
              </a:tr>
              <a:tr h="6603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905576"/>
                  </a:ext>
                </a:extLst>
              </a:tr>
              <a:tr h="46098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ctr"/>
                      <a:r>
                        <a:rPr lang="es-C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</a:rPr>
                        <a:t>Total en Quetzales</a:t>
                      </a: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s-CR" dirty="0">
                        <a:latin typeface="Arial Nova" panose="020B05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CR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endParaRPr lang="es-CR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ova" panose="020B0504020202020204" pitchFamily="34" charset="0"/>
                      </a:endParaRPr>
                    </a:p>
                  </a:txBody>
                  <a:tcPr marL="8780" marR="8780" marT="8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s-CR" dirty="0">
                        <a:latin typeface="Arial Nova" panose="020B05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812262"/>
                  </a:ext>
                </a:extLst>
              </a:tr>
            </a:tbl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id="{C675E816-548F-A836-BB97-0F1EDE6B08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7574" y="260339"/>
            <a:ext cx="1229290" cy="686291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382BF544-7C9B-923F-7AC8-A6D6E89A2A8F}"/>
              </a:ext>
            </a:extLst>
          </p:cNvPr>
          <p:cNvSpPr/>
          <p:nvPr/>
        </p:nvSpPr>
        <p:spPr>
          <a:xfrm>
            <a:off x="1726906" y="907442"/>
            <a:ext cx="8738187" cy="6238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Coloca en la siguiente tabla la información de las deudas que tienes, poniendo de primeras aquellas que consideras prioritarias porque son costosas, porque te afectan emocionalmente o porque tienen un saldo bajo para poder cancelarlas por completo.  Mantenla actualizada para que controles tu endeudamiento.</a:t>
            </a:r>
            <a:endParaRPr lang="es-C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53652A3-0A4D-AD6A-515E-B44F73D47AA9}"/>
              </a:ext>
            </a:extLst>
          </p:cNvPr>
          <p:cNvSpPr/>
          <p:nvPr/>
        </p:nvSpPr>
        <p:spPr>
          <a:xfrm>
            <a:off x="833661" y="0"/>
            <a:ext cx="8738187" cy="6238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Herramienta para la administración de deudas</a:t>
            </a:r>
            <a:endParaRPr lang="es-C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00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1283</TotalTime>
  <Words>76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Nova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Arnoldo Gómez Sarmiento</dc:creator>
  <cp:lastModifiedBy>LUIS GOMEZ</cp:lastModifiedBy>
  <cp:revision>114</cp:revision>
  <dcterms:created xsi:type="dcterms:W3CDTF">2020-08-13T15:43:41Z</dcterms:created>
  <dcterms:modified xsi:type="dcterms:W3CDTF">2024-06-18T20:55:12Z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37cb3df3-d2e3-49d6-af5c-b0b9244ebb14</vt:lpwstr>
  </property>
  <property fmtid="{D5CDD505-2E9C-101B-9397-08002B2CF9AE}" pid="3" name="CLASSIFICATION">
    <vt:lpwstr>PUBLIC</vt:lpwstr>
  </property>
</Properties>
</file>