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70" d="100"/>
          <a:sy n="70" d="100"/>
        </p:scale>
        <p:origin x="2058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DF0A97-02CE-4F6E-9BA5-2440CADB6315}" type="doc">
      <dgm:prSet loTypeId="urn:microsoft.com/office/officeart/2005/8/layout/balance1" loCatId="relationship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es-CR"/>
        </a:p>
      </dgm:t>
    </dgm:pt>
    <dgm:pt modelId="{89DC5402-0D8D-4991-B930-8199BA3F503E}">
      <dgm:prSet phldrT="[Texto]" custT="1"/>
      <dgm:spPr>
        <a:xfrm>
          <a:off x="1041990" y="0"/>
          <a:ext cx="1531088" cy="850604"/>
        </a:xfrm>
        <a:prstGeom prst="roundRect">
          <a:avLst>
            <a:gd name="adj" fmla="val 10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76232F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buNone/>
          </a:pPr>
          <a:r>
            <a:rPr lang="es-CR" sz="1200" dirty="0">
              <a:solidFill>
                <a:schemeClr val="bg1"/>
              </a:solidFill>
              <a:latin typeface="Arial"/>
              <a:ea typeface="+mn-ea"/>
              <a:cs typeface="+mn-cs"/>
            </a:rPr>
            <a:t>Ingresos</a:t>
          </a:r>
        </a:p>
      </dgm:t>
    </dgm:pt>
    <dgm:pt modelId="{662DCB6E-1E5F-4912-AABC-F35988C15487}" type="parTrans" cxnId="{A2430351-C549-4F5A-83BE-104DC0D853AE}">
      <dgm:prSet/>
      <dgm:spPr/>
      <dgm:t>
        <a:bodyPr/>
        <a:lstStyle/>
        <a:p>
          <a:endParaRPr lang="es-CR"/>
        </a:p>
      </dgm:t>
    </dgm:pt>
    <dgm:pt modelId="{81B09A6F-7C29-40DF-842F-83CF4D2184C1}" type="sibTrans" cxnId="{A2430351-C549-4F5A-83BE-104DC0D853AE}">
      <dgm:prSet/>
      <dgm:spPr/>
      <dgm:t>
        <a:bodyPr/>
        <a:lstStyle/>
        <a:p>
          <a:endParaRPr lang="es-CR"/>
        </a:p>
      </dgm:t>
    </dgm:pt>
    <dgm:pt modelId="{BCEE025D-03BE-43E5-8245-35DDE6E48620}">
      <dgm:prSet phldrT="[Texto]"/>
      <dgm:spPr>
        <a:xfrm rot="240000">
          <a:off x="1107484" y="2519169"/>
          <a:ext cx="1527690" cy="711747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s-CR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Por inversión</a:t>
          </a:r>
        </a:p>
      </dgm:t>
    </dgm:pt>
    <dgm:pt modelId="{A74A81A7-C255-4024-9A0E-FE4D317EC0A4}" type="parTrans" cxnId="{51B05757-9765-4964-962B-6B3F5A4D2DD8}">
      <dgm:prSet/>
      <dgm:spPr/>
      <dgm:t>
        <a:bodyPr/>
        <a:lstStyle/>
        <a:p>
          <a:endParaRPr lang="es-CR"/>
        </a:p>
      </dgm:t>
    </dgm:pt>
    <dgm:pt modelId="{422C7015-7D8F-4397-8F2F-1E2D7D9AAAF5}" type="sibTrans" cxnId="{51B05757-9765-4964-962B-6B3F5A4D2DD8}">
      <dgm:prSet/>
      <dgm:spPr/>
      <dgm:t>
        <a:bodyPr/>
        <a:lstStyle/>
        <a:p>
          <a:endParaRPr lang="es-CR"/>
        </a:p>
      </dgm:t>
    </dgm:pt>
    <dgm:pt modelId="{E9FF2C22-6FE9-4476-9F9D-8AEF974C8B20}">
      <dgm:prSet phldrT="[Texto]"/>
      <dgm:spPr>
        <a:xfrm rot="240000">
          <a:off x="1162774" y="1753625"/>
          <a:ext cx="1527690" cy="711747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s-CR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Por trabajo</a:t>
          </a:r>
        </a:p>
      </dgm:t>
    </dgm:pt>
    <dgm:pt modelId="{0FDCC362-41A5-4175-B72A-4AB9A55C6AA9}" type="parTrans" cxnId="{6967D261-43D0-40C1-B90F-4584CC3D6809}">
      <dgm:prSet/>
      <dgm:spPr/>
      <dgm:t>
        <a:bodyPr/>
        <a:lstStyle/>
        <a:p>
          <a:endParaRPr lang="es-CR"/>
        </a:p>
      </dgm:t>
    </dgm:pt>
    <dgm:pt modelId="{C3514776-6ACC-4CDA-B5CD-574DDAC9625F}" type="sibTrans" cxnId="{6967D261-43D0-40C1-B90F-4584CC3D6809}">
      <dgm:prSet/>
      <dgm:spPr/>
      <dgm:t>
        <a:bodyPr/>
        <a:lstStyle/>
        <a:p>
          <a:endParaRPr lang="es-CR"/>
        </a:p>
      </dgm:t>
    </dgm:pt>
    <dgm:pt modelId="{81F5CAE6-1A8C-4D4B-9A4B-75EC4AAFD6DF}">
      <dgm:prSet phldrT="[Texto]" custT="1"/>
      <dgm:spPr>
        <a:xfrm>
          <a:off x="3253562" y="0"/>
          <a:ext cx="1531088" cy="850604"/>
        </a:xfrm>
        <a:prstGeom prst="roundRect">
          <a:avLst>
            <a:gd name="adj" fmla="val 10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76232F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>
            <a:buNone/>
          </a:pPr>
          <a:r>
            <a:rPr lang="es-CR" sz="1200" dirty="0">
              <a:solidFill>
                <a:schemeClr val="bg1"/>
              </a:solidFill>
              <a:latin typeface="Arial"/>
              <a:ea typeface="+mn-ea"/>
              <a:cs typeface="+mn-cs"/>
            </a:rPr>
            <a:t>Egresos</a:t>
          </a:r>
        </a:p>
      </dgm:t>
    </dgm:pt>
    <dgm:pt modelId="{8448A0A0-B630-460B-9652-1EEAF62B7D55}" type="parTrans" cxnId="{428DE948-383D-476D-B62B-8B954E611FCF}">
      <dgm:prSet/>
      <dgm:spPr/>
      <dgm:t>
        <a:bodyPr/>
        <a:lstStyle/>
        <a:p>
          <a:endParaRPr lang="es-CR"/>
        </a:p>
      </dgm:t>
    </dgm:pt>
    <dgm:pt modelId="{3D10E0D9-FA0B-469B-915A-C7CC46087A9C}" type="sibTrans" cxnId="{428DE948-383D-476D-B62B-8B954E611FCF}">
      <dgm:prSet/>
      <dgm:spPr/>
      <dgm:t>
        <a:bodyPr/>
        <a:lstStyle/>
        <a:p>
          <a:endParaRPr lang="es-CR"/>
        </a:p>
      </dgm:t>
    </dgm:pt>
    <dgm:pt modelId="{A0273411-E421-45A3-B079-6498DBCAF2D1}">
      <dgm:prSet phldrT="[Texto]"/>
      <dgm:spPr>
        <a:xfrm rot="240000">
          <a:off x="3297791" y="2672278"/>
          <a:ext cx="1527690" cy="711747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s-CR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Seguros</a:t>
          </a:r>
        </a:p>
      </dgm:t>
    </dgm:pt>
    <dgm:pt modelId="{2927703D-2663-43B9-86F1-0310D81D8340}" type="parTrans" cxnId="{87F4132C-17DC-43B2-871C-8750A24C582C}">
      <dgm:prSet/>
      <dgm:spPr/>
      <dgm:t>
        <a:bodyPr/>
        <a:lstStyle/>
        <a:p>
          <a:endParaRPr lang="es-CR"/>
        </a:p>
      </dgm:t>
    </dgm:pt>
    <dgm:pt modelId="{614BA3CD-F491-402B-A772-07DA74928B96}" type="sibTrans" cxnId="{87F4132C-17DC-43B2-871C-8750A24C582C}">
      <dgm:prSet/>
      <dgm:spPr/>
      <dgm:t>
        <a:bodyPr/>
        <a:lstStyle/>
        <a:p>
          <a:endParaRPr lang="es-CR"/>
        </a:p>
      </dgm:t>
    </dgm:pt>
    <dgm:pt modelId="{19AFEB1C-155C-404D-9163-3C4595A2556C}">
      <dgm:prSet phldrT="[Texto]"/>
      <dgm:spPr>
        <a:xfrm rot="240000">
          <a:off x="3353081" y="1906734"/>
          <a:ext cx="1527690" cy="711747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s-CR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Gastos</a:t>
          </a:r>
        </a:p>
      </dgm:t>
    </dgm:pt>
    <dgm:pt modelId="{2BEBD937-988B-4359-ADE2-AA0EEB67C39D}" type="parTrans" cxnId="{B3830DE9-24F7-4738-8E6B-D2446D41BF00}">
      <dgm:prSet/>
      <dgm:spPr/>
      <dgm:t>
        <a:bodyPr/>
        <a:lstStyle/>
        <a:p>
          <a:endParaRPr lang="es-CR"/>
        </a:p>
      </dgm:t>
    </dgm:pt>
    <dgm:pt modelId="{CF5EA8DA-6697-4116-AA87-B002B135BE31}" type="sibTrans" cxnId="{B3830DE9-24F7-4738-8E6B-D2446D41BF00}">
      <dgm:prSet/>
      <dgm:spPr/>
      <dgm:t>
        <a:bodyPr/>
        <a:lstStyle/>
        <a:p>
          <a:endParaRPr lang="es-CR"/>
        </a:p>
      </dgm:t>
    </dgm:pt>
    <dgm:pt modelId="{E26A212C-0908-41BD-90D6-AE5A36B451F2}">
      <dgm:prSet phldrT="[Texto]"/>
      <dgm:spPr>
        <a:xfrm rot="240000">
          <a:off x="3408370" y="1158202"/>
          <a:ext cx="1527690" cy="711747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pPr>
            <a:buNone/>
          </a:pPr>
          <a:r>
            <a:rPr lang="es-CR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Pago de deudas</a:t>
          </a:r>
        </a:p>
      </dgm:t>
    </dgm:pt>
    <dgm:pt modelId="{DF710544-B9BA-460F-8300-360005E0D15E}" type="parTrans" cxnId="{BA3D15A4-CAAA-445C-9D70-DFA179646406}">
      <dgm:prSet/>
      <dgm:spPr/>
      <dgm:t>
        <a:bodyPr/>
        <a:lstStyle/>
        <a:p>
          <a:endParaRPr lang="es-CR"/>
        </a:p>
      </dgm:t>
    </dgm:pt>
    <dgm:pt modelId="{178281F1-DCDB-46B0-9957-2D9B2E446807}" type="sibTrans" cxnId="{BA3D15A4-CAAA-445C-9D70-DFA179646406}">
      <dgm:prSet/>
      <dgm:spPr/>
      <dgm:t>
        <a:bodyPr/>
        <a:lstStyle/>
        <a:p>
          <a:endParaRPr lang="es-CR"/>
        </a:p>
      </dgm:t>
    </dgm:pt>
    <dgm:pt modelId="{A0509C25-47A6-4596-8AE9-F16C179FC57B}" type="pres">
      <dgm:prSet presAssocID="{F4DF0A97-02CE-4F6E-9BA5-2440CADB6315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1B1EDD06-9889-41C8-AE13-2667042CFE91}" type="pres">
      <dgm:prSet presAssocID="{F4DF0A97-02CE-4F6E-9BA5-2440CADB6315}" presName="dummyMaxCanvas" presStyleCnt="0"/>
      <dgm:spPr/>
    </dgm:pt>
    <dgm:pt modelId="{BD5BAAAA-96A3-404B-A3E0-D1BB5CF957A5}" type="pres">
      <dgm:prSet presAssocID="{F4DF0A97-02CE-4F6E-9BA5-2440CADB6315}" presName="parentComposite" presStyleCnt="0"/>
      <dgm:spPr/>
    </dgm:pt>
    <dgm:pt modelId="{C65D8CF4-42EC-4238-9BF2-411FBE4A849F}" type="pres">
      <dgm:prSet presAssocID="{F4DF0A97-02CE-4F6E-9BA5-2440CADB6315}" presName="parent1" presStyleLbl="alignAccFollowNode1" presStyleIdx="0" presStyleCnt="4">
        <dgm:presLayoutVars>
          <dgm:chMax val="4"/>
        </dgm:presLayoutVars>
      </dgm:prSet>
      <dgm:spPr/>
    </dgm:pt>
    <dgm:pt modelId="{23994B44-548D-474C-9201-39DCE7F4DF39}" type="pres">
      <dgm:prSet presAssocID="{F4DF0A97-02CE-4F6E-9BA5-2440CADB6315}" presName="parent2" presStyleLbl="alignAccFollowNode1" presStyleIdx="1" presStyleCnt="4">
        <dgm:presLayoutVars>
          <dgm:chMax val="4"/>
        </dgm:presLayoutVars>
      </dgm:prSet>
      <dgm:spPr/>
    </dgm:pt>
    <dgm:pt modelId="{542770EE-89A3-451F-88A0-79E4257F31B6}" type="pres">
      <dgm:prSet presAssocID="{F4DF0A97-02CE-4F6E-9BA5-2440CADB6315}" presName="childrenComposite" presStyleCnt="0"/>
      <dgm:spPr/>
    </dgm:pt>
    <dgm:pt modelId="{EE8CB647-C2A9-4C01-A401-C39F0A674CA2}" type="pres">
      <dgm:prSet presAssocID="{F4DF0A97-02CE-4F6E-9BA5-2440CADB6315}" presName="dummyMaxCanvas_ChildArea" presStyleCnt="0"/>
      <dgm:spPr/>
    </dgm:pt>
    <dgm:pt modelId="{4A12DCCD-8B06-4C80-984B-9D25A84D8C9A}" type="pres">
      <dgm:prSet presAssocID="{F4DF0A97-02CE-4F6E-9BA5-2440CADB6315}" presName="fulcrum" presStyleLbl="alignAccFollowNode1" presStyleIdx="2" presStyleCnt="4"/>
      <dgm:spPr>
        <a:xfrm>
          <a:off x="2594344" y="3615069"/>
          <a:ext cx="637953" cy="637953"/>
        </a:xfrm>
        <a:prstGeom prst="triangle">
          <a:avLst/>
        </a:prstGeom>
        <a:solidFill>
          <a:srgbClr val="C00000">
            <a:alpha val="90000"/>
          </a:srgbClr>
        </a:solidFill>
        <a:ln w="9525" cap="flat" cmpd="sng" algn="ctr">
          <a:solidFill>
            <a:srgbClr val="76232F">
              <a:alpha val="90000"/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3CEF31B-3EF2-4023-B63B-C572AAF5376F}" type="pres">
      <dgm:prSet presAssocID="{F4DF0A97-02CE-4F6E-9BA5-2440CADB6315}" presName="balance_23" presStyleLbl="alignAccFollowNode1" presStyleIdx="3" presStyleCnt="4">
        <dgm:presLayoutVars>
          <dgm:bulletEnabled val="1"/>
        </dgm:presLayoutVars>
      </dgm:prSet>
      <dgm:spPr>
        <a:xfrm rot="240000">
          <a:off x="998876" y="3341699"/>
          <a:ext cx="3828889" cy="267742"/>
        </a:xfrm>
        <a:prstGeom prst="rect">
          <a:avLst/>
        </a:prstGeom>
        <a:solidFill>
          <a:srgbClr val="C00000">
            <a:alpha val="90000"/>
          </a:srgbClr>
        </a:solidFill>
        <a:ln w="9525" cap="flat" cmpd="sng" algn="ctr">
          <a:solidFill>
            <a:schemeClr val="accent1">
              <a:alpha val="9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445B164-3244-4508-89DF-5F153A758DE3}" type="pres">
      <dgm:prSet presAssocID="{F4DF0A97-02CE-4F6E-9BA5-2440CADB6315}" presName="right_23_1" presStyleLbl="node1" presStyleIdx="0" presStyleCnt="5">
        <dgm:presLayoutVars>
          <dgm:bulletEnabled val="1"/>
        </dgm:presLayoutVars>
      </dgm:prSet>
      <dgm:spPr/>
    </dgm:pt>
    <dgm:pt modelId="{5AA16A05-B0E8-4466-A5B8-CA2DF2C48FE0}" type="pres">
      <dgm:prSet presAssocID="{F4DF0A97-02CE-4F6E-9BA5-2440CADB6315}" presName="right_23_2" presStyleLbl="node1" presStyleIdx="1" presStyleCnt="5">
        <dgm:presLayoutVars>
          <dgm:bulletEnabled val="1"/>
        </dgm:presLayoutVars>
      </dgm:prSet>
      <dgm:spPr/>
    </dgm:pt>
    <dgm:pt modelId="{D8B40B76-9272-4375-9A5F-044374E06F69}" type="pres">
      <dgm:prSet presAssocID="{F4DF0A97-02CE-4F6E-9BA5-2440CADB6315}" presName="right_23_3" presStyleLbl="node1" presStyleIdx="2" presStyleCnt="5">
        <dgm:presLayoutVars>
          <dgm:bulletEnabled val="1"/>
        </dgm:presLayoutVars>
      </dgm:prSet>
      <dgm:spPr/>
    </dgm:pt>
    <dgm:pt modelId="{118713D3-C26E-4D89-8E63-FC3A80D7BAF8}" type="pres">
      <dgm:prSet presAssocID="{F4DF0A97-02CE-4F6E-9BA5-2440CADB6315}" presName="left_23_1" presStyleLbl="node1" presStyleIdx="3" presStyleCnt="5">
        <dgm:presLayoutVars>
          <dgm:bulletEnabled val="1"/>
        </dgm:presLayoutVars>
      </dgm:prSet>
      <dgm:spPr/>
    </dgm:pt>
    <dgm:pt modelId="{081DF192-22F6-4785-ABCF-5343E1374E6F}" type="pres">
      <dgm:prSet presAssocID="{F4DF0A97-02CE-4F6E-9BA5-2440CADB6315}" presName="left_23_2" presStyleLbl="node1" presStyleIdx="4" presStyleCnt="5">
        <dgm:presLayoutVars>
          <dgm:bulletEnabled val="1"/>
        </dgm:presLayoutVars>
      </dgm:prSet>
      <dgm:spPr/>
    </dgm:pt>
  </dgm:ptLst>
  <dgm:cxnLst>
    <dgm:cxn modelId="{3FA47E07-889B-42D6-AD80-DC58315D2D01}" type="presOf" srcId="{89DC5402-0D8D-4991-B930-8199BA3F503E}" destId="{C65D8CF4-42EC-4238-9BF2-411FBE4A849F}" srcOrd="0" destOrd="0" presId="urn:microsoft.com/office/officeart/2005/8/layout/balance1"/>
    <dgm:cxn modelId="{FE366818-25F0-4C0F-A9CB-58E6B6F3B9E7}" type="presOf" srcId="{F4DF0A97-02CE-4F6E-9BA5-2440CADB6315}" destId="{A0509C25-47A6-4596-8AE9-F16C179FC57B}" srcOrd="0" destOrd="0" presId="urn:microsoft.com/office/officeart/2005/8/layout/balance1"/>
    <dgm:cxn modelId="{87F4132C-17DC-43B2-871C-8750A24C582C}" srcId="{81F5CAE6-1A8C-4D4B-9A4B-75EC4AAFD6DF}" destId="{A0273411-E421-45A3-B079-6498DBCAF2D1}" srcOrd="0" destOrd="0" parTransId="{2927703D-2663-43B9-86F1-0310D81D8340}" sibTransId="{614BA3CD-F491-402B-A772-07DA74928B96}"/>
    <dgm:cxn modelId="{6967D261-43D0-40C1-B90F-4584CC3D6809}" srcId="{89DC5402-0D8D-4991-B930-8199BA3F503E}" destId="{E9FF2C22-6FE9-4476-9F9D-8AEF974C8B20}" srcOrd="1" destOrd="0" parTransId="{0FDCC362-41A5-4175-B72A-4AB9A55C6AA9}" sibTransId="{C3514776-6ACC-4CDA-B5CD-574DDAC9625F}"/>
    <dgm:cxn modelId="{428DE948-383D-476D-B62B-8B954E611FCF}" srcId="{F4DF0A97-02CE-4F6E-9BA5-2440CADB6315}" destId="{81F5CAE6-1A8C-4D4B-9A4B-75EC4AAFD6DF}" srcOrd="1" destOrd="0" parTransId="{8448A0A0-B630-460B-9652-1EEAF62B7D55}" sibTransId="{3D10E0D9-FA0B-469B-915A-C7CC46087A9C}"/>
    <dgm:cxn modelId="{926F884D-5BE5-4E3C-AD2A-AA84EA69EE6F}" type="presOf" srcId="{A0273411-E421-45A3-B079-6498DBCAF2D1}" destId="{F445B164-3244-4508-89DF-5F153A758DE3}" srcOrd="0" destOrd="0" presId="urn:microsoft.com/office/officeart/2005/8/layout/balance1"/>
    <dgm:cxn modelId="{A49DFC70-746C-44A5-91BB-85460693D2E8}" type="presOf" srcId="{E9FF2C22-6FE9-4476-9F9D-8AEF974C8B20}" destId="{081DF192-22F6-4785-ABCF-5343E1374E6F}" srcOrd="0" destOrd="0" presId="urn:microsoft.com/office/officeart/2005/8/layout/balance1"/>
    <dgm:cxn modelId="{A2430351-C549-4F5A-83BE-104DC0D853AE}" srcId="{F4DF0A97-02CE-4F6E-9BA5-2440CADB6315}" destId="{89DC5402-0D8D-4991-B930-8199BA3F503E}" srcOrd="0" destOrd="0" parTransId="{662DCB6E-1E5F-4912-AABC-F35988C15487}" sibTransId="{81B09A6F-7C29-40DF-842F-83CF4D2184C1}"/>
    <dgm:cxn modelId="{51B05757-9765-4964-962B-6B3F5A4D2DD8}" srcId="{89DC5402-0D8D-4991-B930-8199BA3F503E}" destId="{BCEE025D-03BE-43E5-8245-35DDE6E48620}" srcOrd="0" destOrd="0" parTransId="{A74A81A7-C255-4024-9A0E-FE4D317EC0A4}" sibTransId="{422C7015-7D8F-4397-8F2F-1E2D7D9AAAF5}"/>
    <dgm:cxn modelId="{7A892D84-EDCE-4BD6-A1B6-0B0D13536068}" type="presOf" srcId="{19AFEB1C-155C-404D-9163-3C4595A2556C}" destId="{5AA16A05-B0E8-4466-A5B8-CA2DF2C48FE0}" srcOrd="0" destOrd="0" presId="urn:microsoft.com/office/officeart/2005/8/layout/balance1"/>
    <dgm:cxn modelId="{DCD08A88-20A5-434F-B1C9-ADBB0A8BC7A4}" type="presOf" srcId="{E26A212C-0908-41BD-90D6-AE5A36B451F2}" destId="{D8B40B76-9272-4375-9A5F-044374E06F69}" srcOrd="0" destOrd="0" presId="urn:microsoft.com/office/officeart/2005/8/layout/balance1"/>
    <dgm:cxn modelId="{BA3D15A4-CAAA-445C-9D70-DFA179646406}" srcId="{81F5CAE6-1A8C-4D4B-9A4B-75EC4AAFD6DF}" destId="{E26A212C-0908-41BD-90D6-AE5A36B451F2}" srcOrd="2" destOrd="0" parTransId="{DF710544-B9BA-460F-8300-360005E0D15E}" sibTransId="{178281F1-DCDB-46B0-9957-2D9B2E446807}"/>
    <dgm:cxn modelId="{412C97C4-99CE-4D75-8444-76754FAEC5CF}" type="presOf" srcId="{BCEE025D-03BE-43E5-8245-35DDE6E48620}" destId="{118713D3-C26E-4D89-8E63-FC3A80D7BAF8}" srcOrd="0" destOrd="0" presId="urn:microsoft.com/office/officeart/2005/8/layout/balance1"/>
    <dgm:cxn modelId="{B3830DE9-24F7-4738-8E6B-D2446D41BF00}" srcId="{81F5CAE6-1A8C-4D4B-9A4B-75EC4AAFD6DF}" destId="{19AFEB1C-155C-404D-9163-3C4595A2556C}" srcOrd="1" destOrd="0" parTransId="{2BEBD937-988B-4359-ADE2-AA0EEB67C39D}" sibTransId="{CF5EA8DA-6697-4116-AA87-B002B135BE31}"/>
    <dgm:cxn modelId="{C5E771FE-07E2-42C1-AAB0-163AB01108E6}" type="presOf" srcId="{81F5CAE6-1A8C-4D4B-9A4B-75EC4AAFD6DF}" destId="{23994B44-548D-474C-9201-39DCE7F4DF39}" srcOrd="0" destOrd="0" presId="urn:microsoft.com/office/officeart/2005/8/layout/balance1"/>
    <dgm:cxn modelId="{FA391BD4-B90F-433D-BC48-5559B138C472}" type="presParOf" srcId="{A0509C25-47A6-4596-8AE9-F16C179FC57B}" destId="{1B1EDD06-9889-41C8-AE13-2667042CFE91}" srcOrd="0" destOrd="0" presId="urn:microsoft.com/office/officeart/2005/8/layout/balance1"/>
    <dgm:cxn modelId="{A7C80E89-68AE-4F3C-847D-0C56D968EBA8}" type="presParOf" srcId="{A0509C25-47A6-4596-8AE9-F16C179FC57B}" destId="{BD5BAAAA-96A3-404B-A3E0-D1BB5CF957A5}" srcOrd="1" destOrd="0" presId="urn:microsoft.com/office/officeart/2005/8/layout/balance1"/>
    <dgm:cxn modelId="{24BE0838-51D6-40B2-BF2D-00F9FA2F6E83}" type="presParOf" srcId="{BD5BAAAA-96A3-404B-A3E0-D1BB5CF957A5}" destId="{C65D8CF4-42EC-4238-9BF2-411FBE4A849F}" srcOrd="0" destOrd="0" presId="urn:microsoft.com/office/officeart/2005/8/layout/balance1"/>
    <dgm:cxn modelId="{6F7B1D33-1438-4F44-8DEB-8D765D791FCB}" type="presParOf" srcId="{BD5BAAAA-96A3-404B-A3E0-D1BB5CF957A5}" destId="{23994B44-548D-474C-9201-39DCE7F4DF39}" srcOrd="1" destOrd="0" presId="urn:microsoft.com/office/officeart/2005/8/layout/balance1"/>
    <dgm:cxn modelId="{44ADAF61-8946-4141-8191-AC223E8724A4}" type="presParOf" srcId="{A0509C25-47A6-4596-8AE9-F16C179FC57B}" destId="{542770EE-89A3-451F-88A0-79E4257F31B6}" srcOrd="2" destOrd="0" presId="urn:microsoft.com/office/officeart/2005/8/layout/balance1"/>
    <dgm:cxn modelId="{21E844EC-2E0D-45CE-A407-0DFF8B4CD504}" type="presParOf" srcId="{542770EE-89A3-451F-88A0-79E4257F31B6}" destId="{EE8CB647-C2A9-4C01-A401-C39F0A674CA2}" srcOrd="0" destOrd="0" presId="urn:microsoft.com/office/officeart/2005/8/layout/balance1"/>
    <dgm:cxn modelId="{D12D46B1-4AD0-47DA-A392-CACB878E7FF5}" type="presParOf" srcId="{542770EE-89A3-451F-88A0-79E4257F31B6}" destId="{4A12DCCD-8B06-4C80-984B-9D25A84D8C9A}" srcOrd="1" destOrd="0" presId="urn:microsoft.com/office/officeart/2005/8/layout/balance1"/>
    <dgm:cxn modelId="{869D5A8C-D33C-427A-8A31-FFA7F86A050E}" type="presParOf" srcId="{542770EE-89A3-451F-88A0-79E4257F31B6}" destId="{F3CEF31B-3EF2-4023-B63B-C572AAF5376F}" srcOrd="2" destOrd="0" presId="urn:microsoft.com/office/officeart/2005/8/layout/balance1"/>
    <dgm:cxn modelId="{7EA9857D-E084-4917-ACCA-821D3DE2B159}" type="presParOf" srcId="{542770EE-89A3-451F-88A0-79E4257F31B6}" destId="{F445B164-3244-4508-89DF-5F153A758DE3}" srcOrd="3" destOrd="0" presId="urn:microsoft.com/office/officeart/2005/8/layout/balance1"/>
    <dgm:cxn modelId="{260AFD4E-CB2F-4A28-B83F-0E40F1BE308F}" type="presParOf" srcId="{542770EE-89A3-451F-88A0-79E4257F31B6}" destId="{5AA16A05-B0E8-4466-A5B8-CA2DF2C48FE0}" srcOrd="4" destOrd="0" presId="urn:microsoft.com/office/officeart/2005/8/layout/balance1"/>
    <dgm:cxn modelId="{13247113-5FF4-45B8-9B51-1ABDE0D65DE0}" type="presParOf" srcId="{542770EE-89A3-451F-88A0-79E4257F31B6}" destId="{D8B40B76-9272-4375-9A5F-044374E06F69}" srcOrd="5" destOrd="0" presId="urn:microsoft.com/office/officeart/2005/8/layout/balance1"/>
    <dgm:cxn modelId="{72CBDF02-18E6-4D29-8467-9EF2FD6A2B61}" type="presParOf" srcId="{542770EE-89A3-451F-88A0-79E4257F31B6}" destId="{118713D3-C26E-4D89-8E63-FC3A80D7BAF8}" srcOrd="6" destOrd="0" presId="urn:microsoft.com/office/officeart/2005/8/layout/balance1"/>
    <dgm:cxn modelId="{27A93A09-C6BA-42EA-90E8-F30701E4E41C}" type="presParOf" srcId="{542770EE-89A3-451F-88A0-79E4257F31B6}" destId="{081DF192-22F6-4785-ABCF-5343E1374E6F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5D8CF4-42EC-4238-9BF2-411FBE4A849F}">
      <dsp:nvSpPr>
        <dsp:cNvPr id="0" name=""/>
        <dsp:cNvSpPr/>
      </dsp:nvSpPr>
      <dsp:spPr>
        <a:xfrm>
          <a:off x="822711" y="0"/>
          <a:ext cx="728450" cy="404694"/>
        </a:xfrm>
        <a:prstGeom prst="roundRect">
          <a:avLst>
            <a:gd name="adj" fmla="val 10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76232F"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200" kern="1200" dirty="0">
              <a:solidFill>
                <a:schemeClr val="bg1"/>
              </a:solidFill>
              <a:latin typeface="Arial"/>
              <a:ea typeface="+mn-ea"/>
              <a:cs typeface="+mn-cs"/>
            </a:rPr>
            <a:t>Ingresos</a:t>
          </a:r>
        </a:p>
      </dsp:txBody>
      <dsp:txXfrm>
        <a:off x="834564" y="11853"/>
        <a:ext cx="704744" cy="380988"/>
      </dsp:txXfrm>
    </dsp:sp>
    <dsp:sp modelId="{23994B44-548D-474C-9201-39DCE7F4DF39}">
      <dsp:nvSpPr>
        <dsp:cNvPr id="0" name=""/>
        <dsp:cNvSpPr/>
      </dsp:nvSpPr>
      <dsp:spPr>
        <a:xfrm>
          <a:off x="1874918" y="0"/>
          <a:ext cx="728450" cy="404694"/>
        </a:xfrm>
        <a:prstGeom prst="roundRect">
          <a:avLst>
            <a:gd name="adj" fmla="val 10000"/>
          </a:avLst>
        </a:prstGeom>
        <a:solidFill>
          <a:srgbClr val="C00000">
            <a:alpha val="90000"/>
          </a:srgbClr>
        </a:solidFill>
        <a:ln w="9525" cap="flat" cmpd="sng" algn="ctr">
          <a:solidFill>
            <a:srgbClr val="76232F"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200" kern="1200" dirty="0">
              <a:solidFill>
                <a:schemeClr val="bg1"/>
              </a:solidFill>
              <a:latin typeface="Arial"/>
              <a:ea typeface="+mn-ea"/>
              <a:cs typeface="+mn-cs"/>
            </a:rPr>
            <a:t>Egresos</a:t>
          </a:r>
        </a:p>
      </dsp:txBody>
      <dsp:txXfrm>
        <a:off x="1886771" y="11853"/>
        <a:ext cx="704744" cy="380988"/>
      </dsp:txXfrm>
    </dsp:sp>
    <dsp:sp modelId="{4A12DCCD-8B06-4C80-984B-9D25A84D8C9A}">
      <dsp:nvSpPr>
        <dsp:cNvPr id="0" name=""/>
        <dsp:cNvSpPr/>
      </dsp:nvSpPr>
      <dsp:spPr>
        <a:xfrm>
          <a:off x="1561279" y="1719952"/>
          <a:ext cx="303521" cy="303521"/>
        </a:xfrm>
        <a:prstGeom prst="triangle">
          <a:avLst/>
        </a:prstGeom>
        <a:solidFill>
          <a:srgbClr val="C00000">
            <a:alpha val="90000"/>
          </a:srgbClr>
        </a:solidFill>
        <a:ln w="9525" cap="flat" cmpd="sng" algn="ctr">
          <a:solidFill>
            <a:srgbClr val="76232F"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3CEF31B-3EF2-4023-B63B-C572AAF5376F}">
      <dsp:nvSpPr>
        <dsp:cNvPr id="0" name=""/>
        <dsp:cNvSpPr/>
      </dsp:nvSpPr>
      <dsp:spPr>
        <a:xfrm rot="240000">
          <a:off x="802199" y="1589890"/>
          <a:ext cx="1821682" cy="127384"/>
        </a:xfrm>
        <a:prstGeom prst="rect">
          <a:avLst/>
        </a:prstGeom>
        <a:solidFill>
          <a:srgbClr val="C00000">
            <a:alpha val="90000"/>
          </a:srgbClr>
        </a:solidFill>
        <a:ln w="9525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445B164-3244-4508-89DF-5F153A758DE3}">
      <dsp:nvSpPr>
        <dsp:cNvPr id="0" name=""/>
        <dsp:cNvSpPr/>
      </dsp:nvSpPr>
      <dsp:spPr>
        <a:xfrm rot="240000">
          <a:off x="1895961" y="1271398"/>
          <a:ext cx="726834" cy="338630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9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Seguros</a:t>
          </a:r>
        </a:p>
      </dsp:txBody>
      <dsp:txXfrm>
        <a:off x="1912492" y="1287929"/>
        <a:ext cx="693772" cy="305568"/>
      </dsp:txXfrm>
    </dsp:sp>
    <dsp:sp modelId="{5AA16A05-B0E8-4466-A5B8-CA2DF2C48FE0}">
      <dsp:nvSpPr>
        <dsp:cNvPr id="0" name=""/>
        <dsp:cNvSpPr/>
      </dsp:nvSpPr>
      <dsp:spPr>
        <a:xfrm rot="240000">
          <a:off x="1922266" y="907172"/>
          <a:ext cx="726834" cy="338630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9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Gastos</a:t>
          </a:r>
        </a:p>
      </dsp:txBody>
      <dsp:txXfrm>
        <a:off x="1938797" y="923703"/>
        <a:ext cx="693772" cy="305568"/>
      </dsp:txXfrm>
    </dsp:sp>
    <dsp:sp modelId="{D8B40B76-9272-4375-9A5F-044374E06F69}">
      <dsp:nvSpPr>
        <dsp:cNvPr id="0" name=""/>
        <dsp:cNvSpPr/>
      </dsp:nvSpPr>
      <dsp:spPr>
        <a:xfrm rot="240000">
          <a:off x="1948571" y="551041"/>
          <a:ext cx="726834" cy="338630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9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Pago de deudas</a:t>
          </a:r>
        </a:p>
      </dsp:txBody>
      <dsp:txXfrm>
        <a:off x="1965102" y="567572"/>
        <a:ext cx="693772" cy="305568"/>
      </dsp:txXfrm>
    </dsp:sp>
    <dsp:sp modelId="{118713D3-C26E-4D89-8E63-FC3A80D7BAF8}">
      <dsp:nvSpPr>
        <dsp:cNvPr id="0" name=""/>
        <dsp:cNvSpPr/>
      </dsp:nvSpPr>
      <dsp:spPr>
        <a:xfrm rot="240000">
          <a:off x="853872" y="1198553"/>
          <a:ext cx="726834" cy="338630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9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Por inversión</a:t>
          </a:r>
        </a:p>
      </dsp:txBody>
      <dsp:txXfrm>
        <a:off x="870403" y="1215084"/>
        <a:ext cx="693772" cy="305568"/>
      </dsp:txXfrm>
    </dsp:sp>
    <dsp:sp modelId="{081DF192-22F6-4785-ABCF-5343E1374E6F}">
      <dsp:nvSpPr>
        <dsp:cNvPr id="0" name=""/>
        <dsp:cNvSpPr/>
      </dsp:nvSpPr>
      <dsp:spPr>
        <a:xfrm rot="240000">
          <a:off x="880177" y="834327"/>
          <a:ext cx="726834" cy="338630"/>
        </a:xfrm>
        <a:prstGeom prst="roundRect">
          <a:avLst/>
        </a:prstGeom>
        <a:solidFill>
          <a:srgbClr val="FFFFFF">
            <a:lumMod val="9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9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Arial"/>
              <a:ea typeface="+mn-ea"/>
              <a:cs typeface="+mn-cs"/>
            </a:rPr>
            <a:t>Por trabajo</a:t>
          </a:r>
        </a:p>
      </dsp:txBody>
      <dsp:txXfrm>
        <a:off x="896708" y="850858"/>
        <a:ext cx="693772" cy="305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09290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1195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89467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7860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38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2571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8744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5554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4308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941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813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A3014-9C16-4A48-9D7E-2D2C877548A1}" type="datetimeFigureOut">
              <a:rPr lang="es-CR" smtClean="0"/>
              <a:t>18/06/2024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3360-8638-4AC4-96C5-4B8E6EDAA1F3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48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65E60A7C-6333-89B8-3C3C-689F4A0CD24F}"/>
              </a:ext>
            </a:extLst>
          </p:cNvPr>
          <p:cNvSpPr/>
          <p:nvPr/>
        </p:nvSpPr>
        <p:spPr>
          <a:xfrm>
            <a:off x="225757" y="690033"/>
            <a:ext cx="6363726" cy="46670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 1: FINANZAS POSITIVAS Y EL CRÉDITO</a:t>
            </a:r>
          </a:p>
          <a:p>
            <a:pPr algn="ctr"/>
            <a:r>
              <a:rPr lang="es-MX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 1: Comprendiendo los créditos</a:t>
            </a:r>
            <a:endParaRPr lang="es-CR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D822050-67D7-512F-5946-748D8C3BFA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7242" y="41198"/>
            <a:ext cx="1229290" cy="686291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2E5B5F09-00C5-5ADC-A1CC-8C7E74B32009}"/>
              </a:ext>
            </a:extLst>
          </p:cNvPr>
          <p:cNvSpPr/>
          <p:nvPr/>
        </p:nvSpPr>
        <p:spPr>
          <a:xfrm>
            <a:off x="225758" y="1490624"/>
            <a:ext cx="3036130" cy="20336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2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Tomar un crédito es una decisión financiera importante, porque implica un pago adicional durante muchos meses que pueden cambiar sustancialmente la liquidez del deudor.</a:t>
            </a:r>
          </a:p>
          <a:p>
            <a:pPr algn="ctr"/>
            <a:endParaRPr lang="es-MX" sz="1200" dirty="0">
              <a:solidFill>
                <a:schemeClr val="tx2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200" dirty="0">
                <a:solidFill>
                  <a:schemeClr val="tx2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Por esto, el comprender los créditos en todas sus formas, es clave para tomar decisiones conscientes y planificadas al momento de financiarse</a:t>
            </a:r>
            <a:endParaRPr lang="es-CR" sz="1200" dirty="0">
              <a:solidFill>
                <a:srgbClr val="FF0000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5FDA9DA-6A92-4BCB-15CA-D6BED62DCA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690891"/>
              </p:ext>
            </p:extLst>
          </p:nvPr>
        </p:nvGraphicFramePr>
        <p:xfrm>
          <a:off x="3065633" y="1376324"/>
          <a:ext cx="3426081" cy="2023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B9C5E58B-E496-255C-7A85-220E90682A97}"/>
              </a:ext>
            </a:extLst>
          </p:cNvPr>
          <p:cNvSpPr/>
          <p:nvPr/>
        </p:nvSpPr>
        <p:spPr>
          <a:xfrm>
            <a:off x="609357" y="3596425"/>
            <a:ext cx="5305057" cy="6238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 a prueba tus conocimientos resolviendo el siguiente asocie. Si es necesario investiga en internet.  Las respuestas correctas aparecen al final.</a:t>
            </a:r>
            <a:endParaRPr lang="es-C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A97A2FBF-EAD7-C12D-BE24-29CACB4AF7D5}"/>
              </a:ext>
            </a:extLst>
          </p:cNvPr>
          <p:cNvSpPr/>
          <p:nvPr/>
        </p:nvSpPr>
        <p:spPr>
          <a:xfrm>
            <a:off x="609358" y="4406022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1. Crédito prendario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1789A200-0F7C-9DA9-429C-BBB29205B34C}"/>
              </a:ext>
            </a:extLst>
          </p:cNvPr>
          <p:cNvSpPr/>
          <p:nvPr/>
        </p:nvSpPr>
        <p:spPr>
          <a:xfrm>
            <a:off x="609357" y="4996572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2. Crédito hipotecario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id="{8376D7C6-3463-68FB-EF75-E685B604CC80}"/>
              </a:ext>
            </a:extLst>
          </p:cNvPr>
          <p:cNvSpPr/>
          <p:nvPr/>
        </p:nvSpPr>
        <p:spPr>
          <a:xfrm>
            <a:off x="609358" y="5587122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3. Crédito personal</a:t>
            </a:r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DFB3181A-C3B7-8314-50E0-830D1F313EE6}"/>
              </a:ext>
            </a:extLst>
          </p:cNvPr>
          <p:cNvSpPr/>
          <p:nvPr/>
        </p:nvSpPr>
        <p:spPr>
          <a:xfrm>
            <a:off x="609358" y="6177672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4. </a:t>
            </a:r>
            <a:r>
              <a:rPr lang="es-CR" sz="1200" dirty="0" err="1">
                <a:solidFill>
                  <a:schemeClr val="tx1"/>
                </a:solidFill>
                <a:latin typeface="Arial Nova" panose="020B0504020202020204" pitchFamily="34" charset="0"/>
              </a:rPr>
              <a:t>Factoreo</a:t>
            </a:r>
            <a:endParaRPr lang="es-CR" sz="1200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21" name="Rectángulo: esquinas redondeadas 20">
            <a:extLst>
              <a:ext uri="{FF2B5EF4-FFF2-40B4-BE49-F238E27FC236}">
                <a16:creationId xmlns:a16="http://schemas.microsoft.com/office/drawing/2014/main" id="{018E4623-62E8-1D91-D4BE-1D0E5DE46006}"/>
              </a:ext>
            </a:extLst>
          </p:cNvPr>
          <p:cNvSpPr/>
          <p:nvPr/>
        </p:nvSpPr>
        <p:spPr>
          <a:xfrm>
            <a:off x="609358" y="6777747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5. Leasing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5F5152E9-E03D-73C3-E7AD-045AF587126F}"/>
              </a:ext>
            </a:extLst>
          </p:cNvPr>
          <p:cNvSpPr/>
          <p:nvPr/>
        </p:nvSpPr>
        <p:spPr>
          <a:xfrm>
            <a:off x="609358" y="7368297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6. Línea </a:t>
            </a:r>
            <a:r>
              <a:rPr lang="es-CR" sz="1200" dirty="0" err="1">
                <a:solidFill>
                  <a:schemeClr val="tx1"/>
                </a:solidFill>
                <a:latin typeface="Arial Nova" panose="020B0504020202020204" pitchFamily="34" charset="0"/>
              </a:rPr>
              <a:t>revolutiva</a:t>
            </a:r>
            <a:endParaRPr lang="es-CR" sz="1200" dirty="0">
              <a:solidFill>
                <a:schemeClr val="tx1"/>
              </a:solidFill>
              <a:latin typeface="Arial Nova" panose="020B0504020202020204" pitchFamily="34" charset="0"/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F5357F7-C793-10DB-76AC-B9A30E196C1D}"/>
              </a:ext>
            </a:extLst>
          </p:cNvPr>
          <p:cNvSpPr txBox="1"/>
          <p:nvPr/>
        </p:nvSpPr>
        <p:spPr>
          <a:xfrm>
            <a:off x="3075114" y="7368297"/>
            <a:ext cx="31475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Está respaldado por una propiedad; el documento que se firma se llama </a:t>
            </a:r>
            <a:r>
              <a:rPr lang="es-CR" sz="1200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hipoteca.</a:t>
            </a:r>
            <a:endParaRPr lang="es-CR" sz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Arial Nova" panose="020B0504020202020204" pitchFamily="34" charset="0"/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D3652005-3D70-333A-982B-5EBBC03BFACA}"/>
              </a:ext>
            </a:extLst>
          </p:cNvPr>
          <p:cNvSpPr txBox="1"/>
          <p:nvPr/>
        </p:nvSpPr>
        <p:spPr>
          <a:xfrm>
            <a:off x="3062714" y="6212843"/>
            <a:ext cx="29739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Se respalda con vehículos o máquinas.  El documento firmado se llama prenda.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D7022C02-C2D2-D09D-8788-BA94E3A05910}"/>
              </a:ext>
            </a:extLst>
          </p:cNvPr>
          <p:cNvSpPr txBox="1"/>
          <p:nvPr/>
        </p:nvSpPr>
        <p:spPr>
          <a:xfrm>
            <a:off x="3065633" y="4417654"/>
            <a:ext cx="297397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Son créditos de montos menores sin garantía o con el respaldo de un fiador.</a:t>
            </a:r>
          </a:p>
        </p:txBody>
      </p: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DD40585-FD75-F78D-AA6B-05C0FA090351}"/>
              </a:ext>
            </a:extLst>
          </p:cNvPr>
          <p:cNvSpPr/>
          <p:nvPr/>
        </p:nvSpPr>
        <p:spPr>
          <a:xfrm>
            <a:off x="3062714" y="5631523"/>
            <a:ext cx="2973970" cy="452435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Consiste en ceder las facturas de cobro una empresa para obtener efectivo.</a:t>
            </a:r>
          </a:p>
        </p:txBody>
      </p:sp>
      <p:sp>
        <p:nvSpPr>
          <p:cNvPr id="43" name="Rectángulo: esquinas redondeadas 42">
            <a:extLst>
              <a:ext uri="{FF2B5EF4-FFF2-40B4-BE49-F238E27FC236}">
                <a16:creationId xmlns:a16="http://schemas.microsoft.com/office/drawing/2014/main" id="{F89437D0-C38E-6EEE-985A-5C9738340F68}"/>
              </a:ext>
            </a:extLst>
          </p:cNvPr>
          <p:cNvSpPr/>
          <p:nvPr/>
        </p:nvSpPr>
        <p:spPr>
          <a:xfrm>
            <a:off x="609357" y="7958847"/>
            <a:ext cx="1771893" cy="452435"/>
          </a:xfrm>
          <a:prstGeom prst="round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7. Back </a:t>
            </a:r>
            <a:r>
              <a:rPr lang="es-CR" sz="1200" dirty="0" err="1">
                <a:solidFill>
                  <a:schemeClr val="tx1"/>
                </a:solidFill>
                <a:latin typeface="Arial Nova" panose="020B0504020202020204" pitchFamily="34" charset="0"/>
              </a:rPr>
              <a:t>to</a:t>
            </a:r>
            <a:r>
              <a:rPr lang="es-CR" sz="1200" dirty="0">
                <a:solidFill>
                  <a:schemeClr val="tx1"/>
                </a:solidFill>
                <a:latin typeface="Arial Nova" panose="020B0504020202020204" pitchFamily="34" charset="0"/>
              </a:rPr>
              <a:t> back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088DF4DA-E3CC-C862-1FEB-E8960BFAC2DF}"/>
              </a:ext>
            </a:extLst>
          </p:cNvPr>
          <p:cNvSpPr txBox="1"/>
          <p:nvPr/>
        </p:nvSpPr>
        <p:spPr>
          <a:xfrm>
            <a:off x="3062714" y="5023526"/>
            <a:ext cx="3429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Se obtiene dejando como respaldo nuestros ahorros en certificados de depósito plazo.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AABF26E8-3D11-1E06-7C98-4EDE09149520}"/>
              </a:ext>
            </a:extLst>
          </p:cNvPr>
          <p:cNvSpPr txBox="1"/>
          <p:nvPr/>
        </p:nvSpPr>
        <p:spPr>
          <a:xfrm>
            <a:off x="3062714" y="7958847"/>
            <a:ext cx="31475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Es una forma de arrendamiento que brinda al arrendatario la opción de compra.  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3E61834B-AE31-331E-CFD7-91DD010BB3B0}"/>
              </a:ext>
            </a:extLst>
          </p:cNvPr>
          <p:cNvSpPr txBox="1"/>
          <p:nvPr/>
        </p:nvSpPr>
        <p:spPr>
          <a:xfrm>
            <a:off x="3062714" y="6762425"/>
            <a:ext cx="3429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s-CR" sz="1200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Arial Nova" panose="020B0504020202020204" pitchFamily="34" charset="0"/>
              </a:rPr>
              <a:t>Permite desembolsos parciales, cuya amortización restaura el monto disponible.</a:t>
            </a:r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9EC7800C-0568-B1E3-DD3D-F2F5E737302B}"/>
              </a:ext>
            </a:extLst>
          </p:cNvPr>
          <p:cNvSpPr/>
          <p:nvPr/>
        </p:nvSpPr>
        <p:spPr>
          <a:xfrm>
            <a:off x="2644720" y="4470410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1" name="Elipse 50">
            <a:extLst>
              <a:ext uri="{FF2B5EF4-FFF2-40B4-BE49-F238E27FC236}">
                <a16:creationId xmlns:a16="http://schemas.microsoft.com/office/drawing/2014/main" id="{D1D0B2A1-FED4-826E-139F-DA246A312595}"/>
              </a:ext>
            </a:extLst>
          </p:cNvPr>
          <p:cNvSpPr/>
          <p:nvPr/>
        </p:nvSpPr>
        <p:spPr>
          <a:xfrm>
            <a:off x="2640029" y="6819670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2" name="Elipse 51">
            <a:extLst>
              <a:ext uri="{FF2B5EF4-FFF2-40B4-BE49-F238E27FC236}">
                <a16:creationId xmlns:a16="http://schemas.microsoft.com/office/drawing/2014/main" id="{B82E7827-E13E-2B94-DC95-6E339BF8C0F3}"/>
              </a:ext>
            </a:extLst>
          </p:cNvPr>
          <p:cNvSpPr/>
          <p:nvPr/>
        </p:nvSpPr>
        <p:spPr>
          <a:xfrm>
            <a:off x="2644720" y="6270731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3" name="Elipse 52">
            <a:extLst>
              <a:ext uri="{FF2B5EF4-FFF2-40B4-BE49-F238E27FC236}">
                <a16:creationId xmlns:a16="http://schemas.microsoft.com/office/drawing/2014/main" id="{015275AB-F816-51D2-39D3-4F6EE48C2C46}"/>
              </a:ext>
            </a:extLst>
          </p:cNvPr>
          <p:cNvSpPr/>
          <p:nvPr/>
        </p:nvSpPr>
        <p:spPr>
          <a:xfrm>
            <a:off x="2654598" y="5070267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4" name="Elipse 53">
            <a:extLst>
              <a:ext uri="{FF2B5EF4-FFF2-40B4-BE49-F238E27FC236}">
                <a16:creationId xmlns:a16="http://schemas.microsoft.com/office/drawing/2014/main" id="{A10108A5-9AF0-3AE0-877D-A532EBAC8546}"/>
              </a:ext>
            </a:extLst>
          </p:cNvPr>
          <p:cNvSpPr/>
          <p:nvPr/>
        </p:nvSpPr>
        <p:spPr>
          <a:xfrm>
            <a:off x="2654598" y="5680181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5" name="Elipse 54">
            <a:extLst>
              <a:ext uri="{FF2B5EF4-FFF2-40B4-BE49-F238E27FC236}">
                <a16:creationId xmlns:a16="http://schemas.microsoft.com/office/drawing/2014/main" id="{2B7348F2-AFF4-B57B-71DE-DB83DD74A7E6}"/>
              </a:ext>
            </a:extLst>
          </p:cNvPr>
          <p:cNvSpPr/>
          <p:nvPr/>
        </p:nvSpPr>
        <p:spPr>
          <a:xfrm>
            <a:off x="2654598" y="7400559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6" name="Elipse 55">
            <a:extLst>
              <a:ext uri="{FF2B5EF4-FFF2-40B4-BE49-F238E27FC236}">
                <a16:creationId xmlns:a16="http://schemas.microsoft.com/office/drawing/2014/main" id="{F78B92B2-5FC0-F220-50DD-51343F2B8131}"/>
              </a:ext>
            </a:extLst>
          </p:cNvPr>
          <p:cNvSpPr/>
          <p:nvPr/>
        </p:nvSpPr>
        <p:spPr>
          <a:xfrm>
            <a:off x="2644720" y="7999326"/>
            <a:ext cx="415472" cy="371475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id="{2332C709-687E-00EE-6FB2-6868C34AC7D4}"/>
              </a:ext>
            </a:extLst>
          </p:cNvPr>
          <p:cNvSpPr/>
          <p:nvPr/>
        </p:nvSpPr>
        <p:spPr>
          <a:xfrm rot="10800000">
            <a:off x="4863126" y="8564719"/>
            <a:ext cx="1628588" cy="371474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R" sz="700" dirty="0">
                <a:solidFill>
                  <a:schemeClr val="tx1"/>
                </a:solidFill>
                <a:latin typeface="Arial Nova" panose="020B0504020202020204" pitchFamily="34" charset="0"/>
              </a:rPr>
              <a:t>Respuestas:  3, 7, 4, 1, 6, 2, 5 </a:t>
            </a:r>
          </a:p>
        </p:txBody>
      </p:sp>
    </p:spTree>
    <p:extLst>
      <p:ext uri="{BB962C8B-B14F-4D97-AF65-F5344CB8AC3E}">
        <p14:creationId xmlns:p14="http://schemas.microsoft.com/office/powerpoint/2010/main" val="2872956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31fd856-c8b1-46bb-87f7-252c147be5f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994997D1F1BD04DAAB737E88D9E08D3" ma:contentTypeVersion="15" ma:contentTypeDescription="Crear nuevo documento." ma:contentTypeScope="" ma:versionID="713e7ecd6b950863865b1333b6eb89b1">
  <xsd:schema xmlns:xsd="http://www.w3.org/2001/XMLSchema" xmlns:xs="http://www.w3.org/2001/XMLSchema" xmlns:p="http://schemas.microsoft.com/office/2006/metadata/properties" xmlns:ns3="62dcd112-5560-49a8-b5f5-482605fe8258" xmlns:ns4="a31fd856-c8b1-46bb-87f7-252c147be5fa" targetNamespace="http://schemas.microsoft.com/office/2006/metadata/properties" ma:root="true" ma:fieldsID="ed1466a13262856d6255a8a28f1ecb10" ns3:_="" ns4:_="">
    <xsd:import namespace="62dcd112-5560-49a8-b5f5-482605fe8258"/>
    <xsd:import namespace="a31fd856-c8b1-46bb-87f7-252c147be5f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cd112-5560-49a8-b5f5-482605fe82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1fd856-c8b1-46bb-87f7-252c147be5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51B853-D945-44E0-A756-F9FA7BD1245F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a31fd856-c8b1-46bb-87f7-252c147be5fa"/>
    <ds:schemaRef ds:uri="62dcd112-5560-49a8-b5f5-482605fe8258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7F8EA61-BD7E-4C9E-B26A-4E778AA18D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A3681-5D95-451E-9711-BBE9B8E67D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dcd112-5560-49a8-b5f5-482605fe8258"/>
    <ds:schemaRef ds:uri="a31fd856-c8b1-46bb-87f7-252c147be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251</TotalTime>
  <Words>236</Words>
  <Application>Microsoft Office PowerPoint</Application>
  <PresentationFormat>Carta (216 x 279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Nova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GOMEZ</dc:creator>
  <cp:lastModifiedBy>LUIS GOMEZ</cp:lastModifiedBy>
  <cp:revision>9</cp:revision>
  <dcterms:created xsi:type="dcterms:W3CDTF">2023-04-22T15:48:07Z</dcterms:created>
  <dcterms:modified xsi:type="dcterms:W3CDTF">2024-06-18T20:45:59Z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0x0101002994997D1F1BD04DAAB737E88D9E08D3</vt:lpwstr>
  </property>
</Properties>
</file>